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mp4" ContentType="video/unknown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3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4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5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6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7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8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9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10.xml" ContentType="application/vnd.openxmlformats-officedocument.presentationml.notesSl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315" r:id="rId2"/>
    <p:sldId id="281" r:id="rId3"/>
    <p:sldId id="267" r:id="rId4"/>
    <p:sldId id="283" r:id="rId5"/>
    <p:sldId id="284" r:id="rId6"/>
    <p:sldId id="314" r:id="rId7"/>
    <p:sldId id="323" r:id="rId8"/>
    <p:sldId id="324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2" r:id="rId17"/>
    <p:sldId id="333" r:id="rId18"/>
    <p:sldId id="334" r:id="rId19"/>
    <p:sldId id="335" r:id="rId20"/>
    <p:sldId id="336" r:id="rId21"/>
    <p:sldId id="337" r:id="rId22"/>
    <p:sldId id="338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B9"/>
    <a:srgbClr val="FF9900"/>
    <a:srgbClr val="2F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9620" autoAdjust="0"/>
  </p:normalViewPr>
  <p:slideViewPr>
    <p:cSldViewPr snapToGrid="0" snapToObjects="1">
      <p:cViewPr>
        <p:scale>
          <a:sx n="85" d="100"/>
          <a:sy n="85" d="100"/>
        </p:scale>
        <p:origin x="-912" y="-3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E9ED8D-FA12-9349-B600-FF475DA35DC8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F940E3-D3BE-164E-993A-E42F213F4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159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71450" indent="-171450" eaLnBrk="1" hangingPunct="1">
              <a:buFontTx/>
              <a:buChar char="-"/>
            </a:pPr>
            <a:r>
              <a:rPr lang="en-US" dirty="0">
                <a:latin typeface="Gill Sans MT" charset="0"/>
                <a:ea typeface="MS PGothic" charset="0"/>
              </a:rPr>
              <a:t>Younger</a:t>
            </a:r>
          </a:p>
          <a:p>
            <a:pPr marL="171450" indent="-171450" eaLnBrk="1" hangingPunct="1">
              <a:buFontTx/>
              <a:buChar char="-"/>
            </a:pPr>
            <a:r>
              <a:rPr lang="en-US" dirty="0">
                <a:latin typeface="Gill Sans MT" charset="0"/>
                <a:ea typeface="MS PGothic" charset="0"/>
              </a:rPr>
              <a:t>Experienced managers</a:t>
            </a:r>
          </a:p>
          <a:p>
            <a:pPr marL="171450" indent="-171450" eaLnBrk="1" hangingPunct="1">
              <a:buFontTx/>
              <a:buChar char="-"/>
            </a:pPr>
            <a:r>
              <a:rPr lang="en-US" dirty="0">
                <a:latin typeface="Gill Sans MT" charset="0"/>
                <a:ea typeface="MS PGothic" charset="0"/>
              </a:rPr>
              <a:t>Skype founding engineers</a:t>
            </a:r>
          </a:p>
          <a:p>
            <a:pPr marL="171450" indent="-171450" eaLnBrk="1" hangingPunct="1">
              <a:buFontTx/>
              <a:buChar char="-"/>
            </a:pPr>
            <a:r>
              <a:rPr lang="en-US" dirty="0">
                <a:latin typeface="Gill Sans MT" charset="0"/>
                <a:ea typeface="MS PGothic" charset="0"/>
              </a:rPr>
              <a:t>Nokia SVP</a:t>
            </a:r>
          </a:p>
        </p:txBody>
      </p:sp>
      <p:sp>
        <p:nvSpPr>
          <p:cNvPr id="30724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1B0364A6-27B0-7846-B481-C3D4F7C102E9}" type="datetime1">
              <a:rPr lang="fi-FI">
                <a:solidFill>
                  <a:schemeClr val="tx2"/>
                </a:solidFill>
              </a:rPr>
              <a:pPr eaLnBrk="1" hangingPunct="1"/>
              <a:t>12/16/11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Proprietary and Confidential</a:t>
            </a:r>
            <a:endParaRPr lang="en-US"/>
          </a:p>
        </p:txBody>
      </p:sp>
      <p:sp>
        <p:nvSpPr>
          <p:cNvPr id="30726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4C43E4E8-2934-F742-98D5-0C0532DE6FDB}" type="slidenum">
              <a:rPr lang="en-US">
                <a:solidFill>
                  <a:schemeClr val="tx2"/>
                </a:solidFill>
              </a:rPr>
              <a:pPr eaLnBrk="1" hangingPunct="1"/>
              <a:t>1</a:t>
            </a:fld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charset="0"/>
              <a:ea typeface="MS PGothic" charset="0"/>
            </a:endParaRPr>
          </a:p>
        </p:txBody>
      </p:sp>
      <p:sp>
        <p:nvSpPr>
          <p:cNvPr id="41988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D6DA2E3E-81ED-BC40-AA0E-EC8D1B9A529B}" type="datetime1">
              <a:rPr lang="fi-FI">
                <a:solidFill>
                  <a:schemeClr val="tx2"/>
                </a:solidFill>
              </a:rPr>
              <a:pPr eaLnBrk="1" hangingPunct="1"/>
              <a:t>12/16/11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Proprietary and Confidential</a:t>
            </a:r>
            <a:endParaRPr lang="en-US"/>
          </a:p>
        </p:txBody>
      </p:sp>
      <p:sp>
        <p:nvSpPr>
          <p:cNvPr id="41990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7F53B500-FBE8-4D4F-A673-689586095D77}" type="slidenum">
              <a:rPr lang="en-US">
                <a:solidFill>
                  <a:schemeClr val="tx2"/>
                </a:solidFill>
              </a:rPr>
              <a:pPr eaLnBrk="1" hangingPunct="1"/>
              <a:t>10</a:t>
            </a:fld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charset="0"/>
              <a:ea typeface="MS PGothic" charset="0"/>
            </a:endParaRPr>
          </a:p>
        </p:txBody>
      </p:sp>
      <p:sp>
        <p:nvSpPr>
          <p:cNvPr id="41988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D6DA2E3E-81ED-BC40-AA0E-EC8D1B9A529B}" type="datetime1">
              <a:rPr lang="fi-FI">
                <a:solidFill>
                  <a:schemeClr val="tx2"/>
                </a:solidFill>
              </a:rPr>
              <a:pPr eaLnBrk="1" hangingPunct="1"/>
              <a:t>12/16/11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Proprietary and Confidential</a:t>
            </a:r>
            <a:endParaRPr lang="en-US"/>
          </a:p>
        </p:txBody>
      </p:sp>
      <p:sp>
        <p:nvSpPr>
          <p:cNvPr id="41990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7F53B500-FBE8-4D4F-A673-689586095D77}" type="slidenum">
              <a:rPr lang="en-US">
                <a:solidFill>
                  <a:schemeClr val="tx2"/>
                </a:solidFill>
              </a:rPr>
              <a:pPr eaLnBrk="1" hangingPunct="1"/>
              <a:t>11</a:t>
            </a:fld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6A0541-52E3-44D6-98BF-DB2DE87E8D28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charset="0"/>
              <a:ea typeface="MS PGothic" charset="0"/>
            </a:endParaRPr>
          </a:p>
        </p:txBody>
      </p:sp>
      <p:sp>
        <p:nvSpPr>
          <p:cNvPr id="41988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D6DA2E3E-81ED-BC40-AA0E-EC8D1B9A529B}" type="datetime1">
              <a:rPr lang="fi-FI">
                <a:solidFill>
                  <a:schemeClr val="tx2"/>
                </a:solidFill>
              </a:rPr>
              <a:pPr eaLnBrk="1" hangingPunct="1"/>
              <a:t>12/16/11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Proprietary and Confidential</a:t>
            </a:r>
            <a:endParaRPr lang="en-US"/>
          </a:p>
        </p:txBody>
      </p:sp>
      <p:sp>
        <p:nvSpPr>
          <p:cNvPr id="41990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7F53B500-FBE8-4D4F-A673-689586095D77}" type="slidenum">
              <a:rPr lang="en-US">
                <a:solidFill>
                  <a:schemeClr val="tx2"/>
                </a:solidFill>
              </a:rPr>
              <a:pPr eaLnBrk="1" hangingPunct="1"/>
              <a:t>2</a:t>
            </a:fld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charset="0"/>
              <a:ea typeface="MS PGothic" charset="0"/>
            </a:endParaRPr>
          </a:p>
        </p:txBody>
      </p:sp>
      <p:sp>
        <p:nvSpPr>
          <p:cNvPr id="41988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D6DA2E3E-81ED-BC40-AA0E-EC8D1B9A529B}" type="datetime1">
              <a:rPr lang="fi-FI">
                <a:solidFill>
                  <a:schemeClr val="tx2"/>
                </a:solidFill>
              </a:rPr>
              <a:pPr eaLnBrk="1" hangingPunct="1"/>
              <a:t>12/16/11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Proprietary and Confidential</a:t>
            </a:r>
            <a:endParaRPr lang="en-US"/>
          </a:p>
        </p:txBody>
      </p:sp>
      <p:sp>
        <p:nvSpPr>
          <p:cNvPr id="41990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7F53B500-FBE8-4D4F-A673-689586095D77}" type="slidenum">
              <a:rPr lang="en-US">
                <a:solidFill>
                  <a:schemeClr val="tx2"/>
                </a:solidFill>
              </a:rPr>
              <a:pPr eaLnBrk="1" hangingPunct="1"/>
              <a:t>3</a:t>
            </a:fld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charset="0"/>
              <a:ea typeface="MS PGothic" charset="0"/>
            </a:endParaRPr>
          </a:p>
        </p:txBody>
      </p:sp>
      <p:sp>
        <p:nvSpPr>
          <p:cNvPr id="41988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D6DA2E3E-81ED-BC40-AA0E-EC8D1B9A529B}" type="datetime1">
              <a:rPr lang="fi-FI">
                <a:solidFill>
                  <a:schemeClr val="tx2"/>
                </a:solidFill>
              </a:rPr>
              <a:pPr eaLnBrk="1" hangingPunct="1"/>
              <a:t>12/16/11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Proprietary and Confidential</a:t>
            </a:r>
            <a:endParaRPr lang="en-US"/>
          </a:p>
        </p:txBody>
      </p:sp>
      <p:sp>
        <p:nvSpPr>
          <p:cNvPr id="41990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7F53B500-FBE8-4D4F-A673-689586095D77}" type="slidenum">
              <a:rPr lang="en-US">
                <a:solidFill>
                  <a:schemeClr val="tx2"/>
                </a:solidFill>
              </a:rPr>
              <a:pPr eaLnBrk="1" hangingPunct="1"/>
              <a:t>4</a:t>
            </a:fld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charset="0"/>
              <a:ea typeface="MS PGothic" charset="0"/>
            </a:endParaRPr>
          </a:p>
        </p:txBody>
      </p:sp>
      <p:sp>
        <p:nvSpPr>
          <p:cNvPr id="41988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D6DA2E3E-81ED-BC40-AA0E-EC8D1B9A529B}" type="datetime1">
              <a:rPr lang="fi-FI">
                <a:solidFill>
                  <a:schemeClr val="tx2"/>
                </a:solidFill>
              </a:rPr>
              <a:pPr eaLnBrk="1" hangingPunct="1"/>
              <a:t>12/16/11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Proprietary and Confidential</a:t>
            </a:r>
            <a:endParaRPr lang="en-US"/>
          </a:p>
        </p:txBody>
      </p:sp>
      <p:sp>
        <p:nvSpPr>
          <p:cNvPr id="41990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7F53B500-FBE8-4D4F-A673-689586095D77}" type="slidenum">
              <a:rPr lang="en-US">
                <a:solidFill>
                  <a:schemeClr val="tx2"/>
                </a:solidFill>
              </a:rPr>
              <a:pPr eaLnBrk="1" hangingPunct="1"/>
              <a:t>5</a:t>
            </a:fld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charset="0"/>
              <a:ea typeface="MS PGothic" charset="0"/>
            </a:endParaRPr>
          </a:p>
        </p:txBody>
      </p:sp>
      <p:sp>
        <p:nvSpPr>
          <p:cNvPr id="41988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D6DA2E3E-81ED-BC40-AA0E-EC8D1B9A529B}" type="datetime1">
              <a:rPr lang="fi-FI">
                <a:solidFill>
                  <a:schemeClr val="tx2"/>
                </a:solidFill>
              </a:rPr>
              <a:pPr eaLnBrk="1" hangingPunct="1"/>
              <a:t>12/16/11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Proprietary and Confidential</a:t>
            </a:r>
            <a:endParaRPr lang="en-US"/>
          </a:p>
        </p:txBody>
      </p:sp>
      <p:sp>
        <p:nvSpPr>
          <p:cNvPr id="41990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7F53B500-FBE8-4D4F-A673-689586095D77}" type="slidenum">
              <a:rPr lang="en-US">
                <a:solidFill>
                  <a:schemeClr val="tx2"/>
                </a:solidFill>
              </a:rPr>
              <a:pPr eaLnBrk="1" hangingPunct="1"/>
              <a:t>6</a:t>
            </a:fld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charset="0"/>
              <a:ea typeface="MS PGothic" charset="0"/>
            </a:endParaRPr>
          </a:p>
        </p:txBody>
      </p:sp>
      <p:sp>
        <p:nvSpPr>
          <p:cNvPr id="41988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D6DA2E3E-81ED-BC40-AA0E-EC8D1B9A529B}" type="datetime1">
              <a:rPr lang="fi-FI">
                <a:solidFill>
                  <a:schemeClr val="tx2"/>
                </a:solidFill>
              </a:rPr>
              <a:pPr eaLnBrk="1" hangingPunct="1"/>
              <a:t>12/16/11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Proprietary and Confidential</a:t>
            </a:r>
            <a:endParaRPr lang="en-US"/>
          </a:p>
        </p:txBody>
      </p:sp>
      <p:sp>
        <p:nvSpPr>
          <p:cNvPr id="41990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7F53B500-FBE8-4D4F-A673-689586095D77}" type="slidenum">
              <a:rPr lang="en-US">
                <a:solidFill>
                  <a:schemeClr val="tx2"/>
                </a:solidFill>
              </a:rPr>
              <a:pPr eaLnBrk="1" hangingPunct="1"/>
              <a:t>7</a:t>
            </a:fld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charset="0"/>
              <a:ea typeface="MS PGothic" charset="0"/>
            </a:endParaRPr>
          </a:p>
        </p:txBody>
      </p:sp>
      <p:sp>
        <p:nvSpPr>
          <p:cNvPr id="41988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D6DA2E3E-81ED-BC40-AA0E-EC8D1B9A529B}" type="datetime1">
              <a:rPr lang="fi-FI">
                <a:solidFill>
                  <a:schemeClr val="tx2"/>
                </a:solidFill>
              </a:rPr>
              <a:pPr eaLnBrk="1" hangingPunct="1"/>
              <a:t>12/16/11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Proprietary and Confidential</a:t>
            </a:r>
            <a:endParaRPr lang="en-US"/>
          </a:p>
        </p:txBody>
      </p:sp>
      <p:sp>
        <p:nvSpPr>
          <p:cNvPr id="41990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7F53B500-FBE8-4D4F-A673-689586095D77}" type="slidenum">
              <a:rPr lang="en-US">
                <a:solidFill>
                  <a:schemeClr val="tx2"/>
                </a:solidFill>
              </a:rPr>
              <a:pPr eaLnBrk="1" hangingPunct="1"/>
              <a:t>8</a:t>
            </a:fld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charset="0"/>
              <a:ea typeface="MS PGothic" charset="0"/>
            </a:endParaRPr>
          </a:p>
        </p:txBody>
      </p:sp>
      <p:sp>
        <p:nvSpPr>
          <p:cNvPr id="41988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D6DA2E3E-81ED-BC40-AA0E-EC8D1B9A529B}" type="datetime1">
              <a:rPr lang="fi-FI">
                <a:solidFill>
                  <a:schemeClr val="tx2"/>
                </a:solidFill>
              </a:rPr>
              <a:pPr eaLnBrk="1" hangingPunct="1"/>
              <a:t>12/16/11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Proprietary and Confidential</a:t>
            </a:r>
            <a:endParaRPr lang="en-US"/>
          </a:p>
        </p:txBody>
      </p:sp>
      <p:sp>
        <p:nvSpPr>
          <p:cNvPr id="41990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7F53B500-FBE8-4D4F-A673-689586095D77}" type="slidenum">
              <a:rPr lang="en-US">
                <a:solidFill>
                  <a:schemeClr val="tx2"/>
                </a:solidFill>
              </a:rPr>
              <a:pPr eaLnBrk="1" hangingPunct="1"/>
              <a:t>9</a:t>
            </a:fld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4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2" Type="http://schemas.openxmlformats.org/officeDocument/2006/relationships/tags" Target="../tags/tag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26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250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873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s (Max 20% of slid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606" y="408173"/>
            <a:ext cx="7689267" cy="707837"/>
          </a:xfrm>
          <a:prstGeom prst="rect">
            <a:avLst/>
          </a:prstGeom>
        </p:spPr>
        <p:txBody>
          <a:bodyPr vert="horz"/>
          <a:lstStyle>
            <a:lvl1pPr algn="l">
              <a:defRPr sz="3800" baseline="0">
                <a:solidFill>
                  <a:schemeClr val="accent2"/>
                </a:solidFill>
              </a:defRPr>
            </a:lvl1pPr>
          </a:lstStyle>
          <a:p>
            <a:r>
              <a:rPr lang="fi-FI" noProof="0" smtClean="0"/>
              <a:t>Click to edit Master title style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744093" y="1295597"/>
            <a:ext cx="7376780" cy="4804910"/>
          </a:xfrm>
          <a:prstGeom prst="rect">
            <a:avLst/>
          </a:prstGeom>
        </p:spPr>
        <p:txBody>
          <a:bodyPr vert="horz"/>
          <a:lstStyle>
            <a:lvl1pPr>
              <a:defRPr sz="2800" baseline="0">
                <a:solidFill>
                  <a:schemeClr val="tx1"/>
                </a:solidFill>
              </a:defRPr>
            </a:lvl1pPr>
            <a:lvl2pPr>
              <a:defRPr sz="2300">
                <a:solidFill>
                  <a:schemeClr val="tx2"/>
                </a:solidFill>
              </a:defRPr>
            </a:lvl2pPr>
            <a:lvl3pPr>
              <a:defRPr sz="2100" baseline="0">
                <a:solidFill>
                  <a:schemeClr val="tx2"/>
                </a:solidFill>
              </a:defRPr>
            </a:lvl3pPr>
          </a:lstStyle>
          <a:p>
            <a:pPr lvl="0"/>
            <a:r>
              <a:rPr lang="fi-FI" noProof="0" smtClean="0"/>
              <a:t>Click to edit Master text styles</a:t>
            </a:r>
          </a:p>
          <a:p>
            <a:pPr lvl="1"/>
            <a:r>
              <a:rPr lang="fi-FI" noProof="0" smtClean="0"/>
              <a:t>Second level</a:t>
            </a:r>
          </a:p>
          <a:p>
            <a:pPr lvl="2"/>
            <a:r>
              <a:rPr lang="fi-FI" noProof="0" smtClean="0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1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87DB9F-42AA-AF44-8DA4-56E015F495A5}" type="datetime1">
              <a:rPr lang="en-US"/>
              <a:pPr/>
              <a:t>12/16/11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22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Proprietary and Confidential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23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DEBC1994-E396-EB4F-8478-A4F768A00AB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05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54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957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766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6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242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59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21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614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6C756-FC24-D240-911A-89CCEAFF75B4}" type="datetimeFigureOut">
              <a:rPr lang="en-US" smtClean="0"/>
              <a:t>12/16/11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F2BB1-67FB-8140-9366-CFDC6EA8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60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.xml"/><Relationship Id="rId1" Type="http://schemas.openxmlformats.org/officeDocument/2006/relationships/tags" Target="../tags/tag4.xml"/><Relationship Id="rId2" Type="http://schemas.openxmlformats.org/officeDocument/2006/relationships/tags" Target="../tags/tag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10.xml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Relationship Id="rId9" Type="http://schemas.openxmlformats.org/officeDocument/2006/relationships/image" Target="../media/image20.png"/><Relationship Id="rId1" Type="http://schemas.openxmlformats.org/officeDocument/2006/relationships/tags" Target="../tags/tag31.xml"/><Relationship Id="rId2" Type="http://schemas.openxmlformats.org/officeDocument/2006/relationships/tags" Target="../tags/tag32.xml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.png"/><Relationship Id="rId12" Type="http://schemas.openxmlformats.org/officeDocument/2006/relationships/image" Target="../media/image24.png"/><Relationship Id="rId13" Type="http://schemas.openxmlformats.org/officeDocument/2006/relationships/image" Target="../media/image25.png"/><Relationship Id="rId1" Type="http://schemas.openxmlformats.org/officeDocument/2006/relationships/tags" Target="../tags/tag34.xml"/><Relationship Id="rId2" Type="http://schemas.openxmlformats.org/officeDocument/2006/relationships/tags" Target="../tags/tag35.xml"/><Relationship Id="rId3" Type="http://schemas.openxmlformats.org/officeDocument/2006/relationships/tags" Target="../tags/tag36.xml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11.xml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21.png"/><Relationship Id="rId9" Type="http://schemas.openxmlformats.org/officeDocument/2006/relationships/image" Target="../media/image15.png"/><Relationship Id="rId10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2.xml"/><Relationship Id="rId6" Type="http://schemas.openxmlformats.org/officeDocument/2006/relationships/image" Target="../media/image1.png"/><Relationship Id="rId7" Type="http://schemas.openxmlformats.org/officeDocument/2006/relationships/image" Target="../media/image2.jpg"/><Relationship Id="rId8" Type="http://schemas.openxmlformats.org/officeDocument/2006/relationships/image" Target="../media/image3.jpg"/><Relationship Id="rId1" Type="http://schemas.openxmlformats.org/officeDocument/2006/relationships/tags" Target="../tags/tag6.xml"/><Relationship Id="rId2" Type="http://schemas.openxmlformats.org/officeDocument/2006/relationships/tags" Target="../tags/tag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4" Type="http://schemas.openxmlformats.org/officeDocument/2006/relationships/tags" Target="../tags/tag12.xml"/><Relationship Id="rId5" Type="http://schemas.openxmlformats.org/officeDocument/2006/relationships/tags" Target="../tags/tag13.xml"/><Relationship Id="rId6" Type="http://schemas.openxmlformats.org/officeDocument/2006/relationships/slideLayout" Target="../slideLayouts/slideLayout12.xml"/><Relationship Id="rId7" Type="http://schemas.openxmlformats.org/officeDocument/2006/relationships/notesSlide" Target="../notesSlides/notesSlide3.xml"/><Relationship Id="rId8" Type="http://schemas.openxmlformats.org/officeDocument/2006/relationships/image" Target="../media/image4.png"/><Relationship Id="rId1" Type="http://schemas.openxmlformats.org/officeDocument/2006/relationships/tags" Target="../tags/tag9.xml"/><Relationship Id="rId2" Type="http://schemas.openxmlformats.org/officeDocument/2006/relationships/tags" Target="../tags/tag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4.xml"/><Relationship Id="rId6" Type="http://schemas.openxmlformats.org/officeDocument/2006/relationships/image" Target="../media/image5.tiff"/><Relationship Id="rId1" Type="http://schemas.openxmlformats.org/officeDocument/2006/relationships/tags" Target="../tags/tag14.xml"/><Relationship Id="rId2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5.xml"/><Relationship Id="rId1" Type="http://schemas.openxmlformats.org/officeDocument/2006/relationships/tags" Target="../tags/tag17.xml"/><Relationship Id="rId2" Type="http://schemas.openxmlformats.org/officeDocument/2006/relationships/tags" Target="../tags/tag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6.xml"/><Relationship Id="rId1" Type="http://schemas.openxmlformats.org/officeDocument/2006/relationships/tags" Target="../tags/tag20.xml"/><Relationship Id="rId2" Type="http://schemas.openxmlformats.org/officeDocument/2006/relationships/tags" Target="../tags/tag2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4" Type="http://schemas.openxmlformats.org/officeDocument/2006/relationships/video" Target="../media/media1.mp4"/><Relationship Id="rId5" Type="http://schemas.openxmlformats.org/officeDocument/2006/relationships/slideLayout" Target="../slideLayouts/slideLayout12.xml"/><Relationship Id="rId6" Type="http://schemas.openxmlformats.org/officeDocument/2006/relationships/notesSlide" Target="../notesSlides/notesSlide7.xml"/><Relationship Id="rId7" Type="http://schemas.openxmlformats.org/officeDocument/2006/relationships/image" Target="../media/image6.png"/><Relationship Id="rId1" Type="http://schemas.openxmlformats.org/officeDocument/2006/relationships/tags" Target="../tags/tag23.xml"/><Relationship Id="rId2" Type="http://schemas.openxmlformats.org/officeDocument/2006/relationships/tags" Target="../tags/tag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8.xml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tiff"/><Relationship Id="rId11" Type="http://schemas.openxmlformats.org/officeDocument/2006/relationships/image" Target="../media/image12.tiff"/><Relationship Id="rId1" Type="http://schemas.openxmlformats.org/officeDocument/2006/relationships/tags" Target="../tags/tag25.xml"/><Relationship Id="rId2" Type="http://schemas.openxmlformats.org/officeDocument/2006/relationships/tags" Target="../tags/tag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9.xml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tiff"/><Relationship Id="rId1" Type="http://schemas.openxmlformats.org/officeDocument/2006/relationships/tags" Target="../tags/tag28.xml"/><Relationship Id="rId2" Type="http://schemas.openxmlformats.org/officeDocument/2006/relationships/tags" Target="../tags/tag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Title 5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 bwMode="auto">
          <a:xfrm>
            <a:off x="209176" y="268941"/>
            <a:ext cx="8636000" cy="627529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algn="ctr" eaLnBrk="1" hangingPunct="1"/>
            <a:r>
              <a:rPr lang="en-US" sz="800" dirty="0" smtClean="0">
                <a:latin typeface="Gill Sans MT" charset="0"/>
                <a:ea typeface="MS PGothic" charset="0"/>
              </a:rPr>
              <a:t/>
            </a:r>
            <a:br>
              <a:rPr lang="en-US" sz="800" dirty="0" smtClean="0">
                <a:latin typeface="Gill Sans MT" charset="0"/>
                <a:ea typeface="MS PGothic" charset="0"/>
              </a:rPr>
            </a:br>
            <a:r>
              <a:rPr lang="en-US" sz="800" dirty="0" smtClean="0">
                <a:latin typeface="Gill Sans MT" charset="0"/>
                <a:ea typeface="MS PGothic" charset="0"/>
              </a:rPr>
              <a:t/>
            </a:r>
            <a:br>
              <a:rPr lang="en-US" sz="800" dirty="0" smtClean="0">
                <a:latin typeface="Gill Sans MT" charset="0"/>
                <a:ea typeface="MS PGothic" charset="0"/>
              </a:rPr>
            </a:br>
            <a:r>
              <a:rPr lang="en-US" sz="800" dirty="0" smtClean="0">
                <a:latin typeface="Gill Sans MT" charset="0"/>
                <a:ea typeface="MS PGothic" charset="0"/>
              </a:rPr>
              <a:t/>
            </a:r>
            <a:br>
              <a:rPr lang="en-US" sz="800" dirty="0" smtClean="0">
                <a:latin typeface="Gill Sans MT" charset="0"/>
                <a:ea typeface="MS PGothic" charset="0"/>
              </a:rPr>
            </a:br>
            <a:r>
              <a:rPr lang="en-US" sz="800" dirty="0" smtClean="0">
                <a:latin typeface="Gill Sans MT" charset="0"/>
                <a:ea typeface="MS PGothic" charset="0"/>
              </a:rPr>
              <a:t/>
            </a:r>
            <a:br>
              <a:rPr lang="en-US" sz="800" dirty="0" smtClean="0">
                <a:latin typeface="Gill Sans MT" charset="0"/>
                <a:ea typeface="MS PGothic" charset="0"/>
              </a:rPr>
            </a:br>
            <a:r>
              <a:rPr lang="en-US" sz="800" dirty="0" smtClean="0">
                <a:latin typeface="Gill Sans MT" charset="0"/>
                <a:ea typeface="MS PGothic" charset="0"/>
              </a:rPr>
              <a:t/>
            </a:r>
            <a:br>
              <a:rPr lang="en-US" sz="800" dirty="0" smtClean="0">
                <a:latin typeface="Gill Sans MT" charset="0"/>
                <a:ea typeface="MS PGothic" charset="0"/>
              </a:rPr>
            </a:br>
            <a:r>
              <a:rPr lang="en-US" sz="800" dirty="0" smtClean="0">
                <a:latin typeface="Gill Sans MT" charset="0"/>
                <a:ea typeface="MS PGothic" charset="0"/>
              </a:rPr>
              <a:t/>
            </a:r>
            <a:br>
              <a:rPr lang="en-US" sz="800" dirty="0" smtClean="0">
                <a:latin typeface="Gill Sans MT" charset="0"/>
                <a:ea typeface="MS PGothic" charset="0"/>
              </a:rPr>
            </a:br>
            <a:r>
              <a:rPr lang="en-US" sz="9600" dirty="0" smtClean="0">
                <a:latin typeface="Gill Sans MT" charset="0"/>
                <a:ea typeface="MS PGothic" charset="0"/>
              </a:rPr>
              <a:t>#</a:t>
            </a:r>
            <a:r>
              <a:rPr lang="en-US" sz="9600" dirty="0" err="1" smtClean="0">
                <a:latin typeface="Gill Sans MT" charset="0"/>
                <a:ea typeface="MS PGothic" charset="0"/>
              </a:rPr>
              <a:t>BlaastMeet</a:t>
            </a:r>
            <a:r>
              <a:rPr lang="en-US" sz="9600" dirty="0" smtClean="0">
                <a:latin typeface="Gill Sans MT" charset="0"/>
                <a:ea typeface="MS PGothic" charset="0"/>
              </a:rPr>
              <a:t/>
            </a:r>
            <a:br>
              <a:rPr lang="en-US" sz="9600" dirty="0" smtClean="0">
                <a:latin typeface="Gill Sans MT" charset="0"/>
                <a:ea typeface="MS PGothic" charset="0"/>
              </a:rPr>
            </a:br>
            <a:r>
              <a:rPr lang="en-US" sz="9600" dirty="0" smtClean="0">
                <a:latin typeface="Gill Sans MT" charset="0"/>
                <a:ea typeface="MS PGothic" charset="0"/>
              </a:rPr>
              <a:t/>
            </a:r>
            <a:br>
              <a:rPr lang="en-US" sz="9600" dirty="0" smtClean="0">
                <a:latin typeface="Gill Sans MT" charset="0"/>
                <a:ea typeface="MS PGothic" charset="0"/>
              </a:rPr>
            </a:br>
            <a:r>
              <a:rPr lang="en-US" sz="9600" dirty="0" smtClean="0">
                <a:latin typeface="Gill Sans MT" charset="0"/>
                <a:ea typeface="MS PGothic" charset="0"/>
              </a:rPr>
              <a:t>Tweet It!</a:t>
            </a:r>
            <a:endParaRPr lang="en-US" sz="9600" dirty="0">
              <a:latin typeface="Gill Sans MT" charset="0"/>
              <a:ea typeface="MS PGothic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92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Date Placeholder 2"/>
          <p:cNvSpPr>
            <a:spLocks noGrp="1"/>
          </p:cNvSpPr>
          <p:nvPr>
            <p:ph type="dt" sz="quarter" idx="21"/>
            <p:custDataLst>
              <p:tags r:id="rId2"/>
            </p:custDataLst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dirty="0" smtClean="0">
                <a:solidFill>
                  <a:srgbClr val="AFAFAF"/>
                </a:solidFill>
              </a:rPr>
              <a:t>#</a:t>
            </a:r>
            <a:r>
              <a:rPr lang="en-US" dirty="0" err="1" smtClean="0">
                <a:solidFill>
                  <a:srgbClr val="AFAFAF"/>
                </a:solidFill>
              </a:rPr>
              <a:t>BlaastMeet</a:t>
            </a:r>
            <a:r>
              <a:rPr lang="en-US" dirty="0" smtClean="0">
                <a:solidFill>
                  <a:srgbClr val="AFAFAF"/>
                </a:solidFill>
              </a:rPr>
              <a:t> Tweet It!</a:t>
            </a:r>
            <a:endParaRPr lang="en-US" dirty="0">
              <a:solidFill>
                <a:srgbClr val="AFAFAF"/>
              </a:solidFill>
            </a:endParaRPr>
          </a:p>
        </p:txBody>
      </p:sp>
      <p:sp>
        <p:nvSpPr>
          <p:cNvPr id="22533" name="Title 10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 bwMode="auto">
          <a:xfrm>
            <a:off x="431800" y="407988"/>
            <a:ext cx="7839075" cy="708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Gill Sans MT" charset="0"/>
                <a:ea typeface="MS PGothic" charset="0"/>
              </a:rPr>
              <a:t>UI</a:t>
            </a:r>
            <a:endParaRPr lang="en-US" dirty="0">
              <a:latin typeface="Gill Sans MT" charset="0"/>
              <a:ea typeface="MS PGothic" charset="0"/>
            </a:endParaRPr>
          </a:p>
        </p:txBody>
      </p:sp>
      <p:pic>
        <p:nvPicPr>
          <p:cNvPr id="2" name="Picture 1" descr="Rocket-blaast.DevDemo-2011-11-09 01.47.0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32" y="1108073"/>
            <a:ext cx="3333899" cy="2500424"/>
          </a:xfrm>
          <a:prstGeom prst="rect">
            <a:avLst/>
          </a:prstGeom>
        </p:spPr>
      </p:pic>
      <p:pic>
        <p:nvPicPr>
          <p:cNvPr id="3" name="Picture 2" descr="Rocket-blaast.DevDemo-2011-11-09 01.43.16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216" y="1138731"/>
            <a:ext cx="3334505" cy="2500879"/>
          </a:xfrm>
          <a:prstGeom prst="rect">
            <a:avLst/>
          </a:prstGeom>
        </p:spPr>
      </p:pic>
      <p:pic>
        <p:nvPicPr>
          <p:cNvPr id="4" name="Picture 3" descr="Rocket-blaast.DevDemo-2011-11-09 01.40.50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848" y="3820543"/>
            <a:ext cx="3334033" cy="2500525"/>
          </a:xfrm>
          <a:prstGeom prst="rect">
            <a:avLst/>
          </a:prstGeom>
        </p:spPr>
      </p:pic>
      <p:pic>
        <p:nvPicPr>
          <p:cNvPr id="5" name="Picture 4" descr="Rocket-blaast.DevDemo-2011-11-09 01.40.45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216" y="3793530"/>
            <a:ext cx="3323008" cy="2492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5353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Date Placeholder 2"/>
          <p:cNvSpPr>
            <a:spLocks noGrp="1"/>
          </p:cNvSpPr>
          <p:nvPr>
            <p:ph type="dt" sz="quarter" idx="21"/>
            <p:custDataLst>
              <p:tags r:id="rId2"/>
            </p:custDataLst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dirty="0" smtClean="0">
                <a:solidFill>
                  <a:srgbClr val="AFAFAF"/>
                </a:solidFill>
              </a:rPr>
              <a:t>#</a:t>
            </a:r>
            <a:r>
              <a:rPr lang="en-US" dirty="0" err="1" smtClean="0">
                <a:solidFill>
                  <a:srgbClr val="AFAFAF"/>
                </a:solidFill>
              </a:rPr>
              <a:t>BlaastMeet</a:t>
            </a:r>
            <a:r>
              <a:rPr lang="en-US" dirty="0" smtClean="0">
                <a:solidFill>
                  <a:srgbClr val="AFAFAF"/>
                </a:solidFill>
              </a:rPr>
              <a:t> Tweet It!</a:t>
            </a:r>
            <a:endParaRPr lang="en-US" dirty="0">
              <a:solidFill>
                <a:srgbClr val="AFAFAF"/>
              </a:solidFill>
            </a:endParaRPr>
          </a:p>
        </p:txBody>
      </p:sp>
      <p:sp>
        <p:nvSpPr>
          <p:cNvPr id="22533" name="Title 10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 bwMode="auto">
          <a:xfrm>
            <a:off x="431800" y="407988"/>
            <a:ext cx="7839075" cy="708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Gill Sans MT" charset="0"/>
                <a:ea typeface="MS PGothic" charset="0"/>
              </a:rPr>
              <a:t>UI</a:t>
            </a:r>
            <a:endParaRPr lang="en-US" dirty="0">
              <a:latin typeface="Gill Sans MT" charset="0"/>
              <a:ea typeface="MS PGothic" charset="0"/>
            </a:endParaRPr>
          </a:p>
        </p:txBody>
      </p:sp>
      <p:pic>
        <p:nvPicPr>
          <p:cNvPr id="6" name="Picture 5" descr="Rocket-twitter-app-2011-09-23 15.42.50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48" y="1116013"/>
            <a:ext cx="3404464" cy="2553348"/>
          </a:xfrm>
          <a:prstGeom prst="rect">
            <a:avLst/>
          </a:prstGeom>
        </p:spPr>
      </p:pic>
      <p:pic>
        <p:nvPicPr>
          <p:cNvPr id="7" name="Picture 6" descr="Rocket-twitter-app-2011-09-23 15.43.10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611" y="1116013"/>
            <a:ext cx="3395374" cy="2546531"/>
          </a:xfrm>
          <a:prstGeom prst="rect">
            <a:avLst/>
          </a:prstGeom>
        </p:spPr>
      </p:pic>
      <p:pic>
        <p:nvPicPr>
          <p:cNvPr id="2" name="Picture 1" descr="Rocket-blaast.DevDemo-2011-11-09 01.38.39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48" y="3838954"/>
            <a:ext cx="3457993" cy="2593495"/>
          </a:xfrm>
          <a:prstGeom prst="rect">
            <a:avLst/>
          </a:prstGeom>
        </p:spPr>
      </p:pic>
      <p:pic>
        <p:nvPicPr>
          <p:cNvPr id="3" name="Picture 2" descr="Rocket-blaast.DevDemo-2011-11-09 01.42.04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102" y="3838954"/>
            <a:ext cx="3410883" cy="2558162"/>
          </a:xfrm>
          <a:prstGeom prst="rect">
            <a:avLst/>
          </a:prstGeom>
        </p:spPr>
      </p:pic>
      <p:pic>
        <p:nvPicPr>
          <p:cNvPr id="4" name="Picture 3" descr="Rocket-blaast.DevDemo-2011-12-02 13.23.34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48" y="1116013"/>
            <a:ext cx="3395375" cy="2546531"/>
          </a:xfrm>
          <a:prstGeom prst="rect">
            <a:avLst/>
          </a:prstGeom>
        </p:spPr>
      </p:pic>
      <p:pic>
        <p:nvPicPr>
          <p:cNvPr id="8" name="Picture 7" descr="Rocket-blaast.DevDemo-2011-12-02 13.18.14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609" y="1116013"/>
            <a:ext cx="3395375" cy="2546531"/>
          </a:xfrm>
          <a:prstGeom prst="rect">
            <a:avLst/>
          </a:prstGeom>
        </p:spPr>
      </p:pic>
      <p:pic>
        <p:nvPicPr>
          <p:cNvPr id="9" name="Picture 8" descr="Rocket-blaast.DevDemo-2011-12-02 13.19.03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48" y="3853895"/>
            <a:ext cx="3489330" cy="2616997"/>
          </a:xfrm>
          <a:prstGeom prst="rect">
            <a:avLst/>
          </a:prstGeom>
        </p:spPr>
      </p:pic>
      <p:pic>
        <p:nvPicPr>
          <p:cNvPr id="10" name="Picture 9" descr="Rocket-blaast.DevDemo-2011-12-02 13.20.09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102" y="3842426"/>
            <a:ext cx="3406252" cy="25546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91277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9"/>
            <a:ext cx="8229600" cy="3672408"/>
          </a:xfrm>
        </p:spPr>
        <p:txBody>
          <a:bodyPr>
            <a:normAutofit/>
          </a:bodyPr>
          <a:lstStyle/>
          <a:p>
            <a:r>
              <a:rPr lang="en-US" dirty="0" smtClean="0"/>
              <a:t>Project-dir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ontroller/ =&gt; </a:t>
            </a:r>
            <a:r>
              <a:rPr lang="en-US" dirty="0" err="1" smtClean="0"/>
              <a:t>javascript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setiap</a:t>
            </a:r>
            <a:r>
              <a:rPr lang="en-US" dirty="0" smtClean="0"/>
              <a:t> page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es/ =&gt; </a:t>
            </a:r>
            <a:r>
              <a:rPr lang="en-US" sz="2000" dirty="0" err="1" smtClean="0"/>
              <a:t>semua</a:t>
            </a:r>
            <a:r>
              <a:rPr lang="en-US" sz="2000" dirty="0" smtClean="0"/>
              <a:t> resources </a:t>
            </a:r>
            <a:r>
              <a:rPr lang="en-US" sz="2000" dirty="0" err="1" smtClean="0"/>
              <a:t>aplikasi</a:t>
            </a:r>
            <a:r>
              <a:rPr lang="en-US" sz="2000" dirty="0" smtClean="0"/>
              <a:t> (</a:t>
            </a:r>
            <a:r>
              <a:rPr lang="en-US" sz="2000" dirty="0" err="1" smtClean="0"/>
              <a:t>gambar</a:t>
            </a:r>
            <a:r>
              <a:rPr lang="en-US" sz="2000" dirty="0" smtClean="0"/>
              <a:t>, music, etc)</a:t>
            </a:r>
          </a:p>
          <a:p>
            <a:pPr lvl="1"/>
            <a:r>
              <a:rPr lang="en-US" dirty="0"/>
              <a:t>v</a:t>
            </a:r>
            <a:r>
              <a:rPr lang="en-US" dirty="0" smtClean="0"/>
              <a:t>iews/ =&gt; </a:t>
            </a:r>
            <a:r>
              <a:rPr lang="en-US" dirty="0" err="1" smtClean="0"/>
              <a:t>definisi</a:t>
            </a:r>
            <a:r>
              <a:rPr lang="en-US" dirty="0" smtClean="0"/>
              <a:t> </a:t>
            </a:r>
            <a:r>
              <a:rPr lang="en-US" dirty="0" err="1" smtClean="0"/>
              <a:t>setiap</a:t>
            </a:r>
            <a:r>
              <a:rPr lang="en-US" dirty="0" smtClean="0"/>
              <a:t> page, </a:t>
            </a:r>
            <a:r>
              <a:rPr lang="en-US" dirty="0" err="1" smtClean="0"/>
              <a:t>berupa</a:t>
            </a:r>
            <a:r>
              <a:rPr lang="en-US" dirty="0" smtClean="0"/>
              <a:t> .</a:t>
            </a:r>
            <a:r>
              <a:rPr lang="en-US" dirty="0" err="1" smtClean="0"/>
              <a:t>json</a:t>
            </a:r>
            <a:endParaRPr lang="en-US" dirty="0" smtClean="0"/>
          </a:p>
          <a:p>
            <a:pPr lvl="1"/>
            <a:r>
              <a:rPr lang="en-US" dirty="0" smtClean="0"/>
              <a:t>backend.js =&gt; </a:t>
            </a:r>
            <a:r>
              <a:rPr lang="en-US" dirty="0" err="1" smtClean="0"/>
              <a:t>berisi</a:t>
            </a:r>
            <a:r>
              <a:rPr lang="en-US" dirty="0" smtClean="0"/>
              <a:t> kode2 server</a:t>
            </a:r>
          </a:p>
          <a:p>
            <a:pPr lvl="1"/>
            <a:r>
              <a:rPr lang="en-US" dirty="0" smtClean="0"/>
              <a:t>bootstrap.js =&gt; </a:t>
            </a:r>
            <a:r>
              <a:rPr lang="en-US" sz="2000" dirty="0" err="1" smtClean="0"/>
              <a:t>kode</a:t>
            </a:r>
            <a:r>
              <a:rPr lang="en-US" sz="2000" dirty="0" smtClean="0"/>
              <a:t> yang </a:t>
            </a:r>
            <a:r>
              <a:rPr lang="en-US" sz="2000" dirty="0" err="1" smtClean="0"/>
              <a:t>dijalankan</a:t>
            </a:r>
            <a:r>
              <a:rPr lang="en-US" sz="2000" dirty="0" smtClean="0"/>
              <a:t> </a:t>
            </a:r>
            <a:r>
              <a:rPr lang="en-US" sz="2000" dirty="0" err="1" smtClean="0"/>
              <a:t>pertama</a:t>
            </a:r>
            <a:r>
              <a:rPr lang="en-US" sz="2000" dirty="0" smtClean="0"/>
              <a:t> kali</a:t>
            </a:r>
          </a:p>
          <a:p>
            <a:pPr lvl="1"/>
            <a:r>
              <a:rPr lang="en-US" dirty="0" err="1" smtClean="0"/>
              <a:t>metadata.json</a:t>
            </a:r>
            <a:r>
              <a:rPr lang="en-US" dirty="0" smtClean="0"/>
              <a:t> =&gt; detail </a:t>
            </a:r>
            <a:r>
              <a:rPr lang="en-US" dirty="0" err="1" smtClean="0"/>
              <a:t>informasi</a:t>
            </a:r>
            <a:r>
              <a:rPr lang="en-US" dirty="0" smtClean="0"/>
              <a:t> </a:t>
            </a:r>
            <a:r>
              <a:rPr lang="en-US" dirty="0" err="1" smtClean="0"/>
              <a:t>aplikasi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043608" y="5229200"/>
            <a:ext cx="5328592" cy="1200329"/>
            <a:chOff x="1043608" y="5229200"/>
            <a:chExt cx="5328592" cy="1200329"/>
          </a:xfrm>
        </p:grpSpPr>
        <p:sp>
          <p:nvSpPr>
            <p:cNvPr id="4" name="TextBox 3"/>
            <p:cNvSpPr txBox="1"/>
            <p:nvPr/>
          </p:nvSpPr>
          <p:spPr>
            <a:xfrm>
              <a:off x="1043608" y="5229200"/>
              <a:ext cx="5328592" cy="120032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Satu</a:t>
              </a:r>
              <a:r>
                <a:rPr lang="en-US" dirty="0" smtClean="0"/>
                <a:t> controller HARUS </a:t>
              </a:r>
              <a:r>
                <a:rPr lang="en-US" dirty="0" err="1" smtClean="0"/>
                <a:t>ada</a:t>
              </a:r>
              <a:r>
                <a:rPr lang="en-US" dirty="0" smtClean="0"/>
                <a:t> 1 </a:t>
              </a:r>
              <a:r>
                <a:rPr lang="en-US" dirty="0" err="1" smtClean="0"/>
                <a:t>pasangan</a:t>
              </a:r>
              <a:r>
                <a:rPr lang="en-US" dirty="0" smtClean="0"/>
                <a:t> views:</a:t>
              </a:r>
              <a:br>
                <a:rPr lang="en-US" dirty="0" smtClean="0"/>
              </a:b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/>
              </a:r>
              <a:br>
                <a:rPr lang="en-US" dirty="0" smtClean="0"/>
              </a:b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763688" y="5589240"/>
              <a:ext cx="1958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-controller/main.js</a:t>
              </a:r>
              <a:br>
                <a:rPr lang="en-US" dirty="0" smtClean="0"/>
              </a:br>
              <a:r>
                <a:rPr lang="en-US" dirty="0" smtClean="0"/>
                <a:t>-views/</a:t>
              </a:r>
              <a:r>
                <a:rPr lang="en-US" dirty="0" err="1" smtClean="0"/>
                <a:t>main.json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857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Controller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65103"/>
          </a:xfrm>
        </p:spPr>
        <p:txBody>
          <a:bodyPr>
            <a:normAutofit fontScale="47500" lnSpcReduction="20000"/>
          </a:bodyPr>
          <a:lstStyle/>
          <a:p>
            <a:r>
              <a:rPr lang="en-US" sz="6300" dirty="0" smtClean="0"/>
              <a:t>Handle client methods:</a:t>
            </a:r>
          </a:p>
          <a:p>
            <a:pPr lvl="1">
              <a:buNone/>
            </a:pP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_ = require('common/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util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');</a:t>
            </a:r>
          </a:p>
          <a:p>
            <a:pPr lvl="1">
              <a:buNone/>
            </a:pP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 lvl="1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_.extend(exports, {</a:t>
            </a:r>
          </a:p>
          <a:p>
            <a:pPr lvl="1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	'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:load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': function() { console.log('View was loaded'); },</a:t>
            </a:r>
          </a:p>
          <a:p>
            <a:pPr lvl="1">
              <a:buNone/>
            </a:pP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 lvl="1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	'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:resized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': function(width, height) {</a:t>
            </a:r>
          </a:p>
          <a:p>
            <a:pPr lvl="1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    console.log('View was resized to ' + width + 'x' + height);</a:t>
            </a:r>
          </a:p>
          <a:p>
            <a:pPr lvl="1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	},</a:t>
            </a:r>
          </a:p>
          <a:p>
            <a:pPr lvl="1">
              <a:buNone/>
            </a:pP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 lvl="1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	'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: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keydown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': function(key) { console.log('Key down: '+ key); },</a:t>
            </a:r>
          </a:p>
          <a:p>
            <a:pPr lvl="1">
              <a:buNone/>
            </a:pP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 lvl="1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	'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: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keyup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': function(key) { console.log('Key up: ' + key); },</a:t>
            </a:r>
          </a:p>
          <a:p>
            <a:pPr lvl="1">
              <a:buNone/>
            </a:pP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 lvl="1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	'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: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keypress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': function(key) { console.log('Key press: ' + key); },</a:t>
            </a:r>
          </a:p>
          <a:p>
            <a:pPr lvl="1">
              <a:buNone/>
            </a:pP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 lvl="1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	'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:active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': function() { console.log('View is active'); },</a:t>
            </a:r>
          </a:p>
          <a:p>
            <a:pPr lvl="1">
              <a:buNone/>
            </a:pP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 lvl="1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	'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:inactive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': function() { console.log('View is inactive'); }</a:t>
            </a:r>
          </a:p>
          <a:p>
            <a:pPr lvl="1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824301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and control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37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&amp; Control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552" y="1628800"/>
            <a:ext cx="2134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Linear Layout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2204864"/>
            <a:ext cx="735329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LinearLayout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= require('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ui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').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LinearLayout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; 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>new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LinearLayout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   style:{ orientation: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orientationDefinition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}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31840" y="3717032"/>
            <a:ext cx="489654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/>
              <a:t>orientationDefinition</a:t>
            </a:r>
            <a:r>
              <a:rPr lang="en-US" dirty="0" smtClean="0"/>
              <a:t>: horizontal // vertical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99592" y="4437112"/>
            <a:ext cx="590465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Class </a:t>
            </a:r>
            <a:r>
              <a:rPr lang="en-US" dirty="0" err="1" smtClean="0"/>
              <a:t>turunan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 * </a:t>
            </a:r>
            <a:r>
              <a:rPr lang="en-US" dirty="0" err="1" smtClean="0"/>
              <a:t>Hlayout</a:t>
            </a:r>
            <a:r>
              <a:rPr lang="en-US" dirty="0" smtClean="0"/>
              <a:t> =&gt; </a:t>
            </a:r>
            <a:r>
              <a:rPr lang="en-US" dirty="0" err="1" smtClean="0"/>
              <a:t>LinearLayout.orientation</a:t>
            </a:r>
            <a:r>
              <a:rPr lang="en-US" dirty="0" smtClean="0"/>
              <a:t> = “vertical”</a:t>
            </a:r>
          </a:p>
          <a:p>
            <a:r>
              <a:rPr lang="en-US" dirty="0"/>
              <a:t> </a:t>
            </a:r>
            <a:r>
              <a:rPr lang="en-US" dirty="0" smtClean="0"/>
              <a:t>* </a:t>
            </a:r>
            <a:r>
              <a:rPr lang="en-US" dirty="0" err="1" smtClean="0"/>
              <a:t>Vlayout</a:t>
            </a:r>
            <a:r>
              <a:rPr lang="en-US" dirty="0" smtClean="0"/>
              <a:t> =&gt; </a:t>
            </a:r>
            <a:r>
              <a:rPr lang="en-US" dirty="0" err="1" smtClean="0"/>
              <a:t>LinearLayout.orientation</a:t>
            </a:r>
            <a:r>
              <a:rPr lang="en-US" dirty="0" smtClean="0"/>
              <a:t> = “horizontal”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472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6" grpId="0" build="allAtOnce"/>
      <p:bldP spid="7" grpId="0" build="allAtOnce" animBg="1"/>
      <p:bldP spid="8" grpId="0" build="allAtOnce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&amp; Control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552" y="1628800"/>
            <a:ext cx="17703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Cell Layout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2204864"/>
            <a:ext cx="4802918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CellLayout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= require('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ui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').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CellLayout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; </a:t>
            </a:r>
            <a:br>
              <a:rPr lang="en-US" sz="1400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400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new 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CellLayout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columns: 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columnCount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cellSize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:</a:t>
            </a:r>
          </a:p>
          <a:p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    {</a:t>
            </a:r>
          </a:p>
          <a:p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        width: 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theWidth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        height: 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theHeight</a:t>
            </a:r>
            <a:endParaRPr lang="en-US" sz="14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    }</a:t>
            </a:r>
          </a:p>
          <a:p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}</a:t>
            </a:r>
          </a:p>
          <a:p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sz="14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730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6" grpId="0" build="allAtOnce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&amp; Control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552" y="1628800"/>
            <a:ext cx="20367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Panel Layout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2204864"/>
            <a:ext cx="583685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Panels = require('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ui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/panels').Panels;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p = new Panels();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p.add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('first', '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firstView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');</a:t>
            </a:r>
          </a:p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p.add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('second', '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secondView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');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7404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6" grpId="0" build="allAtOnce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&amp; Control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552" y="1628800"/>
            <a:ext cx="14947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TextView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2204864"/>
            <a:ext cx="542328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TextView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= require(‘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ui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’).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TextView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;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>new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TextView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();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>new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TextView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   label: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theLabel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808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6" grpId="0" build="allAtOnce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&amp; Control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552" y="1628800"/>
            <a:ext cx="15541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TextInput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2204864"/>
            <a:ext cx="542328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InputBox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= require(‘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ui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’).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InputBox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;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>new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InputBox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();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>new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InputBox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   constraint: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theConstraint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   label: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theLabel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   'multi-line': flag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88024" y="4581128"/>
            <a:ext cx="3672408" cy="6480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Constraint: normal // password</a:t>
            </a:r>
            <a:br>
              <a:rPr lang="en-US" dirty="0" smtClean="0"/>
            </a:br>
            <a:r>
              <a:rPr lang="en-US" dirty="0" smtClean="0"/>
              <a:t>‘multi-line’: true // false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895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6" grpId="0" build="allAtOnce"/>
      <p:bldP spid="7" grpId="0" build="allAtOnce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Date Placeholder 2"/>
          <p:cNvSpPr>
            <a:spLocks noGrp="1"/>
          </p:cNvSpPr>
          <p:nvPr>
            <p:ph type="dt" sz="quarter" idx="21"/>
            <p:custDataLst>
              <p:tags r:id="rId2"/>
            </p:custDataLst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dirty="0" smtClean="0">
                <a:solidFill>
                  <a:srgbClr val="AFAFAF"/>
                </a:solidFill>
              </a:rPr>
              <a:t>#</a:t>
            </a:r>
            <a:r>
              <a:rPr lang="en-US" dirty="0" err="1" smtClean="0">
                <a:solidFill>
                  <a:srgbClr val="AFAFAF"/>
                </a:solidFill>
              </a:rPr>
              <a:t>BlaastMeet</a:t>
            </a:r>
            <a:r>
              <a:rPr lang="en-US" dirty="0" smtClean="0">
                <a:solidFill>
                  <a:srgbClr val="AFAFAF"/>
                </a:solidFill>
              </a:rPr>
              <a:t> Tweet It!</a:t>
            </a:r>
            <a:endParaRPr lang="en-US" dirty="0">
              <a:solidFill>
                <a:srgbClr val="AFAFAF"/>
              </a:solidFill>
            </a:endParaRPr>
          </a:p>
        </p:txBody>
      </p:sp>
      <p:sp>
        <p:nvSpPr>
          <p:cNvPr id="22533" name="Title 10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 bwMode="auto">
          <a:xfrm>
            <a:off x="431800" y="407988"/>
            <a:ext cx="7839075" cy="708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Gill Sans MT" charset="0"/>
                <a:ea typeface="MS PGothic" charset="0"/>
              </a:rPr>
              <a:t>Architecture</a:t>
            </a:r>
            <a:endParaRPr lang="en-US" dirty="0">
              <a:latin typeface="Gill Sans MT" charset="0"/>
              <a:ea typeface="MS PGothic" charset="0"/>
            </a:endParaRPr>
          </a:p>
        </p:txBody>
      </p:sp>
      <p:pic>
        <p:nvPicPr>
          <p:cNvPr id="7" name="Picture 6" descr="Nokia C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68" y="1970897"/>
            <a:ext cx="1673463" cy="3281183"/>
          </a:xfrm>
          <a:prstGeom prst="rect">
            <a:avLst/>
          </a:prstGeom>
        </p:spPr>
      </p:pic>
      <p:pic>
        <p:nvPicPr>
          <p:cNvPr id="8" name="Picture 7" descr="sun_x4450 (1).jp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6" b="15490"/>
          <a:stretch/>
        </p:blipFill>
        <p:spPr>
          <a:xfrm>
            <a:off x="2729878" y="3063987"/>
            <a:ext cx="3583415" cy="1101048"/>
          </a:xfrm>
          <a:prstGeom prst="rect">
            <a:avLst/>
          </a:prstGeom>
        </p:spPr>
      </p:pic>
      <p:pic>
        <p:nvPicPr>
          <p:cNvPr id="9" name="Picture 8" descr="WWW3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4536" y="2641035"/>
            <a:ext cx="1918929" cy="1913446"/>
          </a:xfrm>
          <a:prstGeom prst="rect">
            <a:avLst/>
          </a:prstGeom>
        </p:spPr>
      </p:pic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>
          <a:xfrm>
            <a:off x="2005131" y="3611489"/>
            <a:ext cx="724747" cy="302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3"/>
            <a:endCxn id="9" idx="1"/>
          </p:cNvCxnSpPr>
          <p:nvPr/>
        </p:nvCxnSpPr>
        <p:spPr>
          <a:xfrm flipV="1">
            <a:off x="6313293" y="3597758"/>
            <a:ext cx="601243" cy="1675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20772" y="5572564"/>
            <a:ext cx="727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211625" y="4165035"/>
            <a:ext cx="2560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Backend – Server – Cloud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240751" y="4773961"/>
            <a:ext cx="1313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World Wide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8762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&amp; Control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552" y="1628800"/>
            <a:ext cx="17942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ImageView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2204864"/>
            <a:ext cx="5698996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ImageView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= require('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ui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').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ImageView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;</a:t>
            </a:r>
          </a:p>
          <a:p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ui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= require('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ui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');</a:t>
            </a:r>
          </a:p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ImageView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ui.ImageView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;</a:t>
            </a:r>
          </a:p>
          <a:p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new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ImageView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();</a:t>
            </a: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new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ImageView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({</a:t>
            </a: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src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: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srcUrl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    load: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loadStrategy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    retain: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shouldRetain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});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16016" y="4077072"/>
            <a:ext cx="230425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Load: direct // lazy</a:t>
            </a:r>
            <a:br>
              <a:rPr lang="en-US" dirty="0" smtClean="0"/>
            </a:br>
            <a:r>
              <a:rPr lang="en-US" dirty="0" smtClean="0"/>
              <a:t>retain: true // false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403648" y="5229200"/>
            <a:ext cx="7416824" cy="9361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/>
              <a:t>src</a:t>
            </a:r>
            <a:r>
              <a:rPr lang="en-US" dirty="0" smtClean="0"/>
              <a:t> =&gt; for images in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res/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cs typeface="Courier New" pitchFamily="49" charset="0"/>
              </a:rPr>
              <a:t>resource =&gt; for images from outside.</a:t>
            </a:r>
            <a:br>
              <a:rPr lang="en-US" dirty="0" smtClean="0">
                <a:cs typeface="Courier New" pitchFamily="49" charset="0"/>
              </a:rPr>
            </a:br>
            <a:r>
              <a:rPr lang="en-US" dirty="0" smtClean="0">
                <a:cs typeface="Courier New" pitchFamily="49" charset="0"/>
              </a:rPr>
              <a:t>     Need companion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app.setResourceHandler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 smtClean="0">
                <a:cs typeface="Courier New" pitchFamily="49" charset="0"/>
              </a:rPr>
              <a:t> on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backend.js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747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6" grpId="0" build="allAtOnce"/>
      <p:bldP spid="8" grpId="0" build="allAtOnce" animBg="1"/>
      <p:bldP spid="9" grpId="0" build="allAtOnce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&amp; Control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552" y="1628800"/>
            <a:ext cx="1765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SceneView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2204864"/>
            <a:ext cx="56886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SceneView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= require(‘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ui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’).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SceneView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;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scene = new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SceneView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();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scene.setLayers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();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sceneView.defineSpritesheet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('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anim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',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app.imageURL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('anim.png'), 25, 25);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scene.add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{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   sprite: '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anim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',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   x: 100, y: 100,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   layer: 0, frame: 0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 }</a:t>
            </a:r>
            <a:br>
              <a:rPr lang="en-US" dirty="0" smtClean="0">
                <a:latin typeface="Courier New" pitchFamily="49" charset="0"/>
                <a:cs typeface="Courier New" pitchFamily="49" charset="0"/>
              </a:rPr>
            </a:br>
            <a:r>
              <a:rPr lang="en-US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390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6" grpId="0" build="allAtOnce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Storage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7544" y="2060848"/>
            <a:ext cx="8208912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92100" indent="-292100">
              <a:buClr>
                <a:schemeClr val="accent1"/>
              </a:buClr>
              <a:buSzPct val="70000"/>
              <a:buFont typeface="Wingdings 2"/>
              <a:buChar char=""/>
            </a:pPr>
            <a:r>
              <a:rPr lang="en-US" sz="2900" dirty="0" smtClean="0"/>
              <a:t>Initialize </a:t>
            </a:r>
            <a:r>
              <a:rPr lang="en-US" sz="2900" dirty="0"/>
              <a:t>Storage Variable</a:t>
            </a:r>
            <a:r>
              <a:rPr lang="en-US" sz="2900" dirty="0" smtClean="0"/>
              <a:t>:</a:t>
            </a:r>
            <a:br>
              <a:rPr lang="en-US" sz="2900" dirty="0" smtClean="0"/>
            </a:br>
            <a:r>
              <a:rPr lang="en-US" sz="2200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200" dirty="0" smtClean="0">
                <a:latin typeface="Courier New" pitchFamily="49" charset="0"/>
                <a:cs typeface="Courier New" pitchFamily="49" charset="0"/>
              </a:rPr>
              <a:t> storage = </a:t>
            </a:r>
            <a:r>
              <a:rPr lang="en-US" sz="2200" dirty="0" err="1" smtClean="0">
                <a:latin typeface="Courier New" pitchFamily="49" charset="0"/>
                <a:cs typeface="Courier New" pitchFamily="49" charset="0"/>
              </a:rPr>
              <a:t>app.storage</a:t>
            </a:r>
            <a:r>
              <a:rPr lang="en-US" sz="2200" dirty="0" smtClean="0">
                <a:latin typeface="Courier New" pitchFamily="49" charset="0"/>
                <a:cs typeface="Courier New" pitchFamily="49" charset="0"/>
              </a:rPr>
              <a:t>('storage-name');</a:t>
            </a:r>
          </a:p>
          <a:p>
            <a:pPr marL="292100" indent="-292100">
              <a:buClr>
                <a:schemeClr val="accent1"/>
              </a:buClr>
              <a:buSzPct val="70000"/>
              <a:buFont typeface="Wingdings 2"/>
              <a:buChar char=""/>
            </a:pPr>
            <a:r>
              <a:rPr lang="en-US" sz="2900" dirty="0"/>
              <a:t>Get Stored Data</a:t>
            </a:r>
            <a:r>
              <a:rPr lang="en-US" sz="2900" dirty="0" smtClean="0"/>
              <a:t>:</a:t>
            </a:r>
            <a:r>
              <a:rPr kumimoji="0" lang="en-US" sz="3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/>
            </a:r>
            <a:br>
              <a:rPr kumimoji="0" lang="en-US" sz="3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 data = 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storage.get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('object-name');</a:t>
            </a:r>
          </a:p>
          <a:p>
            <a:pPr marL="292100" indent="-292100">
              <a:buClr>
                <a:schemeClr val="accent1"/>
              </a:buClr>
              <a:buSzPct val="70000"/>
              <a:buFont typeface="Wingdings 2"/>
              <a:buChar char=""/>
            </a:pPr>
            <a:r>
              <a:rPr lang="en-US" sz="2900" dirty="0" smtClean="0">
                <a:cs typeface="Courier New" pitchFamily="49" charset="0"/>
              </a:rPr>
              <a:t>Set Stored Data:</a:t>
            </a:r>
            <a:r>
              <a:rPr lang="en-US" sz="2900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sz="2900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storage.set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('object-name', 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daa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292100" marR="0" lvl="0" indent="-2921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 2"/>
              <a:buChar char=""/>
              <a:tabLst/>
              <a:defRPr/>
            </a:pPr>
            <a:endParaRPr kumimoji="0" lang="en-US" sz="2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631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Date Placeholder 2"/>
          <p:cNvSpPr>
            <a:spLocks noGrp="1"/>
          </p:cNvSpPr>
          <p:nvPr>
            <p:ph type="dt" sz="quarter" idx="21"/>
            <p:custDataLst>
              <p:tags r:id="rId2"/>
            </p:custDataLst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dirty="0" smtClean="0">
                <a:solidFill>
                  <a:srgbClr val="AFAFAF"/>
                </a:solidFill>
              </a:rPr>
              <a:t>#</a:t>
            </a:r>
            <a:r>
              <a:rPr lang="en-US" dirty="0" err="1" smtClean="0">
                <a:solidFill>
                  <a:srgbClr val="AFAFAF"/>
                </a:solidFill>
              </a:rPr>
              <a:t>BlaastMeet</a:t>
            </a:r>
            <a:r>
              <a:rPr lang="en-US" dirty="0" smtClean="0">
                <a:solidFill>
                  <a:srgbClr val="AFAFAF"/>
                </a:solidFill>
              </a:rPr>
              <a:t> Tweet It!</a:t>
            </a:r>
            <a:endParaRPr lang="en-US" dirty="0">
              <a:solidFill>
                <a:srgbClr val="AFAFAF"/>
              </a:solidFill>
            </a:endParaRPr>
          </a:p>
        </p:txBody>
      </p:sp>
      <p:sp>
        <p:nvSpPr>
          <p:cNvPr id="22533" name="Title 10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 bwMode="auto">
          <a:xfrm>
            <a:off x="431800" y="407988"/>
            <a:ext cx="7839075" cy="708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Gill Sans MT" charset="0"/>
                <a:ea typeface="MS PGothic" charset="0"/>
              </a:rPr>
              <a:t>Architecture</a:t>
            </a:r>
            <a:endParaRPr lang="en-US" dirty="0">
              <a:latin typeface="Gill Sans MT" charset="0"/>
              <a:ea typeface="MS PGothic" charset="0"/>
            </a:endParaRPr>
          </a:p>
        </p:txBody>
      </p:sp>
      <p:sp>
        <p:nvSpPr>
          <p:cNvPr id="22534" name="TextBox 15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629275" y="1433513"/>
            <a:ext cx="3227388" cy="486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84175" indent="-384175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>
              <a:spcAft>
                <a:spcPts val="1200"/>
              </a:spcAft>
              <a:buFont typeface="Arial" charset="0"/>
              <a:buChar char="•"/>
            </a:pPr>
            <a:r>
              <a:rPr lang="en-US" sz="2000">
                <a:solidFill>
                  <a:schemeClr val="tx2"/>
                </a:solidFill>
              </a:rPr>
              <a:t>Cloud controlled end-to-end platform for supporting millions of users</a:t>
            </a:r>
          </a:p>
          <a:p>
            <a:pPr eaLnBrk="1" hangingPunct="1">
              <a:spcAft>
                <a:spcPts val="1200"/>
              </a:spcAft>
              <a:buFont typeface="Arial" charset="0"/>
              <a:buChar char="•"/>
            </a:pPr>
            <a:r>
              <a:rPr lang="en-US" sz="2000">
                <a:solidFill>
                  <a:schemeClr val="tx2"/>
                </a:solidFill>
              </a:rPr>
              <a:t>Apps run in node.js containers in the cloud</a:t>
            </a:r>
          </a:p>
          <a:p>
            <a:pPr eaLnBrk="1" hangingPunct="1">
              <a:spcAft>
                <a:spcPts val="1200"/>
              </a:spcAft>
              <a:buFont typeface="Arial" charset="0"/>
              <a:buChar char="•"/>
            </a:pPr>
            <a:r>
              <a:rPr lang="en-US" sz="2000">
                <a:solidFill>
                  <a:schemeClr val="tx2"/>
                </a:solidFill>
              </a:rPr>
              <a:t>UI runs in the device with full offline capability</a:t>
            </a:r>
          </a:p>
          <a:p>
            <a:pPr eaLnBrk="1" hangingPunct="1">
              <a:spcAft>
                <a:spcPts val="1200"/>
              </a:spcAft>
              <a:buFont typeface="Arial" charset="0"/>
              <a:buChar char="•"/>
            </a:pPr>
            <a:r>
              <a:rPr lang="en-US" sz="2000">
                <a:solidFill>
                  <a:schemeClr val="tx2"/>
                </a:solidFill>
              </a:rPr>
              <a:t>Easiest app development – write once, run on any device</a:t>
            </a:r>
          </a:p>
          <a:p>
            <a:pPr eaLnBrk="1" hangingPunct="1">
              <a:spcAft>
                <a:spcPts val="1200"/>
              </a:spcAft>
              <a:buFont typeface="Arial" charset="0"/>
              <a:buChar char="•"/>
            </a:pPr>
            <a:r>
              <a:rPr lang="en-US" sz="2000">
                <a:solidFill>
                  <a:schemeClr val="tx2"/>
                </a:solidFill>
              </a:rPr>
              <a:t>Anti-fragmentation</a:t>
            </a:r>
          </a:p>
          <a:p>
            <a:pPr eaLnBrk="1" hangingPunct="1">
              <a:spcAft>
                <a:spcPts val="1200"/>
              </a:spcAft>
              <a:buFont typeface="Arial" charset="0"/>
              <a:buChar char="•"/>
            </a:pPr>
            <a:r>
              <a:rPr lang="en-US" sz="2000">
                <a:solidFill>
                  <a:schemeClr val="tx2"/>
                </a:solidFill>
              </a:rPr>
              <a:t>Bandwidth optimization</a:t>
            </a:r>
          </a:p>
        </p:txBody>
      </p:sp>
      <p:pic>
        <p:nvPicPr>
          <p:cNvPr id="22535" name="Picture 1" descr="Amazon Web Services Graph.pn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63" y="1341438"/>
            <a:ext cx="5006975" cy="4727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42054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Date Placeholder 2"/>
          <p:cNvSpPr>
            <a:spLocks noGrp="1"/>
          </p:cNvSpPr>
          <p:nvPr>
            <p:ph type="dt" sz="quarter" idx="21"/>
            <p:custDataLst>
              <p:tags r:id="rId2"/>
            </p:custDataLst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dirty="0" smtClean="0">
                <a:solidFill>
                  <a:srgbClr val="AFAFAF"/>
                </a:solidFill>
              </a:rPr>
              <a:t>#</a:t>
            </a:r>
            <a:r>
              <a:rPr lang="en-US" dirty="0" err="1" smtClean="0">
                <a:solidFill>
                  <a:srgbClr val="AFAFAF"/>
                </a:solidFill>
              </a:rPr>
              <a:t>BlaastMeet</a:t>
            </a:r>
            <a:r>
              <a:rPr lang="en-US" dirty="0" smtClean="0">
                <a:solidFill>
                  <a:srgbClr val="AFAFAF"/>
                </a:solidFill>
              </a:rPr>
              <a:t> Tweet It!</a:t>
            </a:r>
            <a:endParaRPr lang="en-US" dirty="0">
              <a:solidFill>
                <a:srgbClr val="AFAFAF"/>
              </a:solidFill>
            </a:endParaRPr>
          </a:p>
        </p:txBody>
      </p:sp>
      <p:sp>
        <p:nvSpPr>
          <p:cNvPr id="22533" name="Title 10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 bwMode="auto">
          <a:xfrm>
            <a:off x="431800" y="407988"/>
            <a:ext cx="7839075" cy="708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Gill Sans MT" charset="0"/>
                <a:ea typeface="MS PGothic" charset="0"/>
              </a:rPr>
              <a:t>Rocket SDK</a:t>
            </a:r>
            <a:endParaRPr lang="en-US" dirty="0">
              <a:latin typeface="Gill Sans MT" charset="0"/>
              <a:ea typeface="MS PGothic" charset="0"/>
            </a:endParaRPr>
          </a:p>
        </p:txBody>
      </p:sp>
      <p:pic>
        <p:nvPicPr>
          <p:cNvPr id="2" name="Picture 1" descr="rocket.tif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551" y="514294"/>
            <a:ext cx="5525365" cy="546164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004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Date Placeholder 2"/>
          <p:cNvSpPr>
            <a:spLocks noGrp="1"/>
          </p:cNvSpPr>
          <p:nvPr>
            <p:ph type="dt" sz="quarter" idx="21"/>
            <p:custDataLst>
              <p:tags r:id="rId2"/>
            </p:custDataLst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dirty="0" smtClean="0">
                <a:solidFill>
                  <a:srgbClr val="AFAFAF"/>
                </a:solidFill>
              </a:rPr>
              <a:t>#</a:t>
            </a:r>
            <a:r>
              <a:rPr lang="en-US" dirty="0" err="1" smtClean="0">
                <a:solidFill>
                  <a:srgbClr val="AFAFAF"/>
                </a:solidFill>
              </a:rPr>
              <a:t>BlaastMeet</a:t>
            </a:r>
            <a:r>
              <a:rPr lang="en-US" dirty="0" smtClean="0">
                <a:solidFill>
                  <a:srgbClr val="AFAFAF"/>
                </a:solidFill>
              </a:rPr>
              <a:t> Tweet It!</a:t>
            </a:r>
            <a:endParaRPr lang="en-US" dirty="0">
              <a:solidFill>
                <a:srgbClr val="AFAFAF"/>
              </a:solidFill>
            </a:endParaRPr>
          </a:p>
        </p:txBody>
      </p:sp>
      <p:sp>
        <p:nvSpPr>
          <p:cNvPr id="22533" name="Title 10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 bwMode="auto">
          <a:xfrm>
            <a:off x="457200" y="2608915"/>
            <a:ext cx="8119035" cy="708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latin typeface="Gill Sans MT" charset="0"/>
                <a:ea typeface="MS PGothic" charset="0"/>
              </a:rPr>
              <a:t>IDE / Editor </a:t>
            </a:r>
            <a:r>
              <a:rPr lang="en-US" dirty="0">
                <a:latin typeface="Gill Sans MT" charset="0"/>
                <a:ea typeface="MS PGothic" charset="0"/>
              </a:rPr>
              <a:t>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16097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Date Placeholder 2"/>
          <p:cNvSpPr>
            <a:spLocks noGrp="1"/>
          </p:cNvSpPr>
          <p:nvPr>
            <p:ph type="dt" sz="quarter" idx="21"/>
            <p:custDataLst>
              <p:tags r:id="rId2"/>
            </p:custDataLst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dirty="0" smtClean="0">
                <a:solidFill>
                  <a:srgbClr val="AFAFAF"/>
                </a:solidFill>
              </a:rPr>
              <a:t>#</a:t>
            </a:r>
            <a:r>
              <a:rPr lang="en-US" dirty="0" err="1" smtClean="0">
                <a:solidFill>
                  <a:srgbClr val="AFAFAF"/>
                </a:solidFill>
              </a:rPr>
              <a:t>BlaastMeet</a:t>
            </a:r>
            <a:r>
              <a:rPr lang="en-US" dirty="0" smtClean="0">
                <a:solidFill>
                  <a:srgbClr val="AFAFAF"/>
                </a:solidFill>
              </a:rPr>
              <a:t> Tweet It!</a:t>
            </a:r>
            <a:endParaRPr lang="en-US" dirty="0">
              <a:solidFill>
                <a:srgbClr val="AFAFAF"/>
              </a:solidFill>
            </a:endParaRPr>
          </a:p>
        </p:txBody>
      </p:sp>
      <p:sp>
        <p:nvSpPr>
          <p:cNvPr id="22534" name="TextBox 15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99876" y="2846145"/>
            <a:ext cx="8556787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marL="384175" indent="-384175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marL="0" indent="0" algn="ctr" eaLnBrk="1" hangingPunct="1">
              <a:spcAft>
                <a:spcPts val="1200"/>
              </a:spcAft>
            </a:pPr>
            <a:r>
              <a:rPr lang="en-US" sz="6000" dirty="0" smtClean="0">
                <a:solidFill>
                  <a:schemeClr val="accent1">
                    <a:lumMod val="75000"/>
                  </a:schemeClr>
                </a:solidFill>
                <a:latin typeface="+mn-lt"/>
                <a:cs typeface="Courier New"/>
              </a:rPr>
              <a:t>Use your lovely Editor!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52386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Date Placeholder 2"/>
          <p:cNvSpPr>
            <a:spLocks noGrp="1"/>
          </p:cNvSpPr>
          <p:nvPr>
            <p:ph type="dt" sz="quarter" idx="21"/>
            <p:custDataLst>
              <p:tags r:id="rId2"/>
            </p:custDataLst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dirty="0" smtClean="0">
                <a:solidFill>
                  <a:srgbClr val="AFAFAF"/>
                </a:solidFill>
              </a:rPr>
              <a:t>#</a:t>
            </a:r>
            <a:r>
              <a:rPr lang="en-US" dirty="0" err="1" smtClean="0">
                <a:solidFill>
                  <a:srgbClr val="AFAFAF"/>
                </a:solidFill>
              </a:rPr>
              <a:t>BlaastMeet</a:t>
            </a:r>
            <a:r>
              <a:rPr lang="en-US" dirty="0" smtClean="0">
                <a:solidFill>
                  <a:srgbClr val="AFAFAF"/>
                </a:solidFill>
              </a:rPr>
              <a:t> Tweet It!</a:t>
            </a:r>
            <a:endParaRPr lang="en-US" dirty="0">
              <a:solidFill>
                <a:srgbClr val="AFAFAF"/>
              </a:solidFill>
            </a:endParaRPr>
          </a:p>
        </p:txBody>
      </p:sp>
      <p:pic>
        <p:nvPicPr>
          <p:cNvPr id="3" name="Promo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7812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Date Placeholder 2"/>
          <p:cNvSpPr>
            <a:spLocks noGrp="1"/>
          </p:cNvSpPr>
          <p:nvPr>
            <p:ph type="dt" sz="quarter" idx="21"/>
            <p:custDataLst>
              <p:tags r:id="rId2"/>
            </p:custDataLst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dirty="0" smtClean="0">
                <a:solidFill>
                  <a:srgbClr val="AFAFAF"/>
                </a:solidFill>
              </a:rPr>
              <a:t>#</a:t>
            </a:r>
            <a:r>
              <a:rPr lang="en-US" dirty="0" err="1" smtClean="0">
                <a:solidFill>
                  <a:srgbClr val="AFAFAF"/>
                </a:solidFill>
              </a:rPr>
              <a:t>BlaastMeet</a:t>
            </a:r>
            <a:r>
              <a:rPr lang="en-US" dirty="0" smtClean="0">
                <a:solidFill>
                  <a:srgbClr val="AFAFAF"/>
                </a:solidFill>
              </a:rPr>
              <a:t> Tweet It!</a:t>
            </a:r>
            <a:endParaRPr lang="en-US" dirty="0">
              <a:solidFill>
                <a:srgbClr val="AFAFAF"/>
              </a:solidFill>
            </a:endParaRPr>
          </a:p>
        </p:txBody>
      </p:sp>
      <p:sp>
        <p:nvSpPr>
          <p:cNvPr id="22533" name="Title 10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 bwMode="auto">
          <a:xfrm>
            <a:off x="431800" y="407988"/>
            <a:ext cx="7839075" cy="708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Gill Sans MT" charset="0"/>
                <a:ea typeface="MS PGothic" charset="0"/>
              </a:rPr>
              <a:t>UI</a:t>
            </a:r>
            <a:endParaRPr lang="en-US" dirty="0">
              <a:latin typeface="Gill Sans MT" charset="0"/>
              <a:ea typeface="MS PGothic" charset="0"/>
            </a:endParaRPr>
          </a:p>
        </p:txBody>
      </p:sp>
      <p:pic>
        <p:nvPicPr>
          <p:cNvPr id="2" name="Picture 1" descr="Rocket-blaast.DevDemo-2011-11-09 01.48.2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907" y="1045204"/>
            <a:ext cx="3325465" cy="2494098"/>
          </a:xfrm>
          <a:prstGeom prst="rect">
            <a:avLst/>
          </a:prstGeom>
        </p:spPr>
      </p:pic>
      <p:pic>
        <p:nvPicPr>
          <p:cNvPr id="3" name="Picture 2" descr="Rocket-blaast.DevDemo-2011-11-09 01.48.45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541" y="1045204"/>
            <a:ext cx="3322347" cy="2491760"/>
          </a:xfrm>
          <a:prstGeom prst="rect">
            <a:avLst/>
          </a:prstGeom>
        </p:spPr>
      </p:pic>
      <p:pic>
        <p:nvPicPr>
          <p:cNvPr id="4" name="Picture 3" descr="Rocket-blaast.DevDemo-2011-11-09 01.48.31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99" y="3706872"/>
            <a:ext cx="3334573" cy="2500930"/>
          </a:xfrm>
          <a:prstGeom prst="rect">
            <a:avLst/>
          </a:prstGeom>
        </p:spPr>
      </p:pic>
      <p:pic>
        <p:nvPicPr>
          <p:cNvPr id="5" name="Picture 4" descr="Rocket-blaast.DevDemo-2011-11-09 01.36.08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541" y="3715546"/>
            <a:ext cx="3323008" cy="2492256"/>
          </a:xfrm>
          <a:prstGeom prst="rect">
            <a:avLst/>
          </a:prstGeom>
        </p:spPr>
      </p:pic>
      <p:pic>
        <p:nvPicPr>
          <p:cNvPr id="6" name="Picture 5" descr="Login.tif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907" y="3706872"/>
            <a:ext cx="3341579" cy="2500930"/>
          </a:xfrm>
          <a:prstGeom prst="rect">
            <a:avLst/>
          </a:prstGeom>
        </p:spPr>
      </p:pic>
      <p:pic>
        <p:nvPicPr>
          <p:cNvPr id="7" name="Picture 6" descr="Register.tif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540" y="1081324"/>
            <a:ext cx="3322347" cy="247874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64206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Date Placeholder 2"/>
          <p:cNvSpPr>
            <a:spLocks noGrp="1"/>
          </p:cNvSpPr>
          <p:nvPr>
            <p:ph type="dt" sz="quarter" idx="21"/>
            <p:custDataLst>
              <p:tags r:id="rId2"/>
            </p:custDataLst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dirty="0" smtClean="0">
                <a:solidFill>
                  <a:srgbClr val="AFAFAF"/>
                </a:solidFill>
              </a:rPr>
              <a:t>#</a:t>
            </a:r>
            <a:r>
              <a:rPr lang="en-US" dirty="0" err="1" smtClean="0">
                <a:solidFill>
                  <a:srgbClr val="AFAFAF"/>
                </a:solidFill>
              </a:rPr>
              <a:t>BlaastMeet</a:t>
            </a:r>
            <a:r>
              <a:rPr lang="en-US" dirty="0" smtClean="0">
                <a:solidFill>
                  <a:srgbClr val="AFAFAF"/>
                </a:solidFill>
              </a:rPr>
              <a:t> Tweet It!</a:t>
            </a:r>
            <a:endParaRPr lang="en-US" dirty="0">
              <a:solidFill>
                <a:srgbClr val="AFAFAF"/>
              </a:solidFill>
            </a:endParaRPr>
          </a:p>
        </p:txBody>
      </p:sp>
      <p:sp>
        <p:nvSpPr>
          <p:cNvPr id="22533" name="Title 10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 bwMode="auto">
          <a:xfrm>
            <a:off x="431800" y="407988"/>
            <a:ext cx="7839075" cy="708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Gill Sans MT" charset="0"/>
                <a:ea typeface="MS PGothic" charset="0"/>
              </a:rPr>
              <a:t>UI</a:t>
            </a:r>
            <a:endParaRPr lang="en-US" dirty="0">
              <a:latin typeface="Gill Sans MT" charset="0"/>
              <a:ea typeface="MS PGothic" charset="0"/>
            </a:endParaRPr>
          </a:p>
        </p:txBody>
      </p:sp>
      <p:pic>
        <p:nvPicPr>
          <p:cNvPr id="6" name="Picture 5" descr="Rocket-twitter-app-2011-09-23 15.42.50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48" y="3843768"/>
            <a:ext cx="3404464" cy="2553348"/>
          </a:xfrm>
          <a:prstGeom prst="rect">
            <a:avLst/>
          </a:prstGeom>
        </p:spPr>
      </p:pic>
      <p:pic>
        <p:nvPicPr>
          <p:cNvPr id="7" name="Picture 6" descr="Rocket-twitter-app-2011-09-23 15.43.10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611" y="3843768"/>
            <a:ext cx="3395374" cy="2546531"/>
          </a:xfrm>
          <a:prstGeom prst="rect">
            <a:avLst/>
          </a:prstGeom>
        </p:spPr>
      </p:pic>
      <p:pic>
        <p:nvPicPr>
          <p:cNvPr id="3" name="Picture 2" descr="Rocket-blaast.DevDemo-2011-11-09 01.42.04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611" y="1116013"/>
            <a:ext cx="3410883" cy="2558162"/>
          </a:xfrm>
          <a:prstGeom prst="rect">
            <a:avLst/>
          </a:prstGeom>
        </p:spPr>
      </p:pic>
      <p:pic>
        <p:nvPicPr>
          <p:cNvPr id="4" name="Picture 3" descr="Menu.tif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48" y="1116013"/>
            <a:ext cx="3432471" cy="25581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594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xX1jNHGzdcdDFlbnSQa3n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s7CgTM06MaOMKUF21uXyh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boDPlBvri50cADnKMwnLr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eRuKh1e0geJAja68j03qu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1p9lvzwtnq53m9MlBjuchO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XvGyEybj7Yt0GPQhmR0JQ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s7CgTM06MaOMKUF21uXyh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boDPlBvri50cADnKMwnLr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XvGyEybj7Yt0GPQhmR0JQ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s7CgTM06MaOMKUF21uXyh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boDPlBvri50cADnKMwnL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11Wj0dx2vLVXPtmakQwH8O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XvGyEybj7Yt0GPQhmR0JQ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s7CgTM06MaOMKUF21uXyh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eRuKh1e0geJAja68j03qu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XvGyEybj7Yt0GPQhmR0JQw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s7CgTM06MaOMKUF21uXyh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XvGyEybj7Yt0GPQhmR0JQw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s7CgTM06MaOMKUF21uXyh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boDPlBvri50cADnKMwnLr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XvGyEybj7Yt0GPQhmR0JQ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s7CgTM06MaOMKUF21uXyh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80OF3A3PGILgvV50Nu8wIq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boDPlBvri50cADnKMwnLr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XvGyEybj7Yt0GPQhmR0JQw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s7CgTM06MaOMKUF21uXyh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boDPlBvri50cADnKMwnLr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XvGyEybj7Yt0GPQhmR0JQw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s7CgTM06MaOMKUF21uXyh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boDPlBvri50cADnKMwnLr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xqq28CSjeJjiCSd4FKLN0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COiZJJHJ0NlcytFQkw3rZ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XvGyEybj7Yt0GPQhmR0JQw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s7CgTM06MaOMKUF21uXyh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boDPlBvri50cADnKMwnL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XvGyEybj7Yt0GPQhmR0JQw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1159</TotalTime>
  <Words>476</Words>
  <Application>Microsoft Macintosh PowerPoint</Application>
  <PresentationFormat>On-screen Show (4:3)</PresentationFormat>
  <Paragraphs>172</Paragraphs>
  <Slides>22</Slides>
  <Notes>12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      #BlaastMeet  Tweet It!</vt:lpstr>
      <vt:lpstr>Architecture</vt:lpstr>
      <vt:lpstr>Architecture</vt:lpstr>
      <vt:lpstr>Rocket SDK</vt:lpstr>
      <vt:lpstr>IDE / Editor ?</vt:lpstr>
      <vt:lpstr>PowerPoint Presentation</vt:lpstr>
      <vt:lpstr>PowerPoint Presentation</vt:lpstr>
      <vt:lpstr>UI</vt:lpstr>
      <vt:lpstr>UI</vt:lpstr>
      <vt:lpstr>UI</vt:lpstr>
      <vt:lpstr>UI</vt:lpstr>
      <vt:lpstr>Source Files</vt:lpstr>
      <vt:lpstr>Controller files</vt:lpstr>
      <vt:lpstr>Layout and control</vt:lpstr>
      <vt:lpstr>Layout &amp; Control</vt:lpstr>
      <vt:lpstr>Layout &amp; Control</vt:lpstr>
      <vt:lpstr>Layout &amp; Control</vt:lpstr>
      <vt:lpstr>Layout &amp; Control</vt:lpstr>
      <vt:lpstr>Layout &amp; Control</vt:lpstr>
      <vt:lpstr>Layout &amp; Control</vt:lpstr>
      <vt:lpstr>Layout &amp; Control</vt:lpstr>
      <vt:lpstr>Client Storage</vt:lpstr>
    </vt:vector>
  </TitlesOfParts>
  <Company>Blaast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ZIyad Bazed</dc:creator>
  <cp:lastModifiedBy>ZIyad Bazed</cp:lastModifiedBy>
  <cp:revision>69</cp:revision>
  <dcterms:created xsi:type="dcterms:W3CDTF">2011-11-08T18:27:48Z</dcterms:created>
  <dcterms:modified xsi:type="dcterms:W3CDTF">2011-12-16T16:44:30Z</dcterms:modified>
</cp:coreProperties>
</file>

<file path=docProps/thumbnail.jpeg>
</file>